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66" r:id="rId3"/>
    <p:sldId id="276" r:id="rId4"/>
    <p:sldId id="264" r:id="rId5"/>
    <p:sldId id="277" r:id="rId6"/>
    <p:sldId id="278" r:id="rId7"/>
    <p:sldId id="279" r:id="rId8"/>
    <p:sldId id="280" r:id="rId9"/>
    <p:sldId id="282" r:id="rId10"/>
    <p:sldId id="281" r:id="rId11"/>
    <p:sldId id="283" r:id="rId12"/>
    <p:sldId id="267" r:id="rId13"/>
    <p:sldId id="268" r:id="rId14"/>
    <p:sldId id="269" r:id="rId15"/>
    <p:sldId id="270" r:id="rId16"/>
    <p:sldId id="271" r:id="rId17"/>
    <p:sldId id="273"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CC00FF"/>
    <a:srgbClr val="CCECFF"/>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52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78486D9-2C23-40C8-84D1-9E952713A4FF}" type="datetimeFigureOut">
              <a:rPr lang="en-US" smtClean="0"/>
              <a:pPr/>
              <a:t>9/23/2015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8486D9-2C23-40C8-84D1-9E952713A4FF}" type="datetimeFigureOut">
              <a:rPr lang="en-US" smtClean="0"/>
              <a:pPr/>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8486D9-2C23-40C8-84D1-9E952713A4FF}" type="datetimeFigureOut">
              <a:rPr lang="en-US" smtClean="0"/>
              <a:pPr/>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78486D9-2C23-40C8-84D1-9E952713A4FF}" type="datetimeFigureOut">
              <a:rPr lang="en-US" smtClean="0"/>
              <a:pPr/>
              <a:t>9/23/2015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78486D9-2C23-40C8-84D1-9E952713A4FF}" type="datetimeFigureOut">
              <a:rPr lang="en-US" smtClean="0"/>
              <a:pPr/>
              <a:t>9/23/2015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B0407D3-A395-4E94-82ED-E3EA274353BF}"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78486D9-2C23-40C8-84D1-9E952713A4FF}" type="datetimeFigureOut">
              <a:rPr lang="en-US" smtClean="0"/>
              <a:pPr/>
              <a:t>9/23/2015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78486D9-2C23-40C8-84D1-9E952713A4FF}" type="datetimeFigureOut">
              <a:rPr lang="en-US" smtClean="0"/>
              <a:pPr/>
              <a:t>9/23/2015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B0407D3-A395-4E94-82ED-E3EA274353BF}"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78486D9-2C23-40C8-84D1-9E952713A4FF}" type="datetimeFigureOut">
              <a:rPr lang="en-US" smtClean="0"/>
              <a:pPr/>
              <a:t>9/23/2015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8486D9-2C23-40C8-84D1-9E952713A4FF}" type="datetimeFigureOut">
              <a:rPr lang="en-US" smtClean="0"/>
              <a:pPr/>
              <a:t>9/23/2015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78486D9-2C23-40C8-84D1-9E952713A4FF}" type="datetimeFigureOut">
              <a:rPr lang="en-US" smtClean="0"/>
              <a:pPr/>
              <a:t>9/23/2015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407D3-A395-4E94-82ED-E3EA274353BF}" type="slidenum">
              <a:rPr lang="en-US" smtClean="0"/>
              <a:pPr/>
              <a:t>‹#›</a:t>
            </a:fld>
            <a:endParaRPr lang="en-US"/>
          </a:p>
        </p:txBody>
      </p:sp>
    </p:spTree>
  </p:cSld>
  <p:clrMapOvr>
    <a:masterClrMapping/>
  </p:clrMapOvr>
  <p:transition>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78486D9-2C23-40C8-84D1-9E952713A4FF}" type="datetimeFigureOut">
              <a:rPr lang="en-US" smtClean="0"/>
              <a:pPr/>
              <a:t>9/23/2015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B0407D3-A395-4E94-82ED-E3EA274353BF}"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78486D9-2C23-40C8-84D1-9E952713A4FF}" type="datetimeFigureOut">
              <a:rPr lang="en-US" smtClean="0"/>
              <a:pPr/>
              <a:t>9/23/2015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B0407D3-A395-4E94-82ED-E3EA274353BF}"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cover dir="u"/>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editing  Powerpoint class 5\Image\Cover_5.jpg"/>
          <p:cNvPicPr>
            <a:picLocks noChangeAspect="1" noChangeArrowheads="1"/>
          </p:cNvPicPr>
          <p:nvPr/>
        </p:nvPicPr>
        <p:blipFill>
          <a:blip r:embed="rId2" cstate="print">
            <a:lum bright="10000" contrast="40000"/>
          </a:blip>
          <a:srcRect t="6996" b="23044"/>
          <a:stretch>
            <a:fillRect/>
          </a:stretch>
        </p:blipFill>
        <p:spPr bwMode="auto">
          <a:xfrm>
            <a:off x="0" y="0"/>
            <a:ext cx="9144000" cy="6858000"/>
          </a:xfrm>
          <a:prstGeom prst="rect">
            <a:avLst/>
          </a:prstGeom>
          <a:ln>
            <a:noFill/>
          </a:ln>
          <a:effectLst/>
        </p:spPr>
      </p:pic>
      <p:sp>
        <p:nvSpPr>
          <p:cNvPr id="6" name="Rectangle 5"/>
          <p:cNvSpPr/>
          <p:nvPr/>
        </p:nvSpPr>
        <p:spPr>
          <a:xfrm>
            <a:off x="0" y="4648200"/>
            <a:ext cx="9144000" cy="2209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4800" y="6248400"/>
            <a:ext cx="8534400" cy="457200"/>
          </a:xfrm>
        </p:spPr>
        <p:txBody>
          <a:bodyPr>
            <a:normAutofit/>
          </a:bodyPr>
          <a:lstStyle/>
          <a:p>
            <a:pPr algn="ctr"/>
            <a:r>
              <a:rPr lang="en-US" sz="1500" b="1" cap="none" dirty="0">
                <a:solidFill>
                  <a:schemeClr val="tx1"/>
                </a:solidFill>
                <a:effectLst/>
                <a:latin typeface="Arial" pitchFamily="34" charset="0"/>
                <a:cs typeface="Arial" pitchFamily="34" charset="0"/>
              </a:rPr>
              <a:t>CATECHETICAL TEXTBOOK SERIES OF THE SYRO - MALABAR CHURCH</a:t>
            </a:r>
          </a:p>
        </p:txBody>
      </p:sp>
      <p:sp>
        <p:nvSpPr>
          <p:cNvPr id="7" name="Title 1"/>
          <p:cNvSpPr txBox="1">
            <a:spLocks/>
          </p:cNvSpPr>
          <p:nvPr/>
        </p:nvSpPr>
        <p:spPr>
          <a:xfrm rot="16200000">
            <a:off x="-1752601" y="1981200"/>
            <a:ext cx="4572000" cy="6096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normalizeH="0" baseline="0" noProof="0" dirty="0">
                <a:solidFill>
                  <a:srgbClr val="FFFF00"/>
                </a:solidFill>
                <a:uLnTx/>
                <a:uFillTx/>
                <a:latin typeface="Arial" pitchFamily="34" charset="0"/>
                <a:ea typeface="+mj-ea"/>
                <a:cs typeface="Arial" pitchFamily="34" charset="0"/>
              </a:rPr>
              <a:t>ON THE PATH OF SALVATION - 5</a:t>
            </a:r>
          </a:p>
        </p:txBody>
      </p:sp>
      <p:sp>
        <p:nvSpPr>
          <p:cNvPr id="8" name="Title 1"/>
          <p:cNvSpPr txBox="1">
            <a:spLocks/>
          </p:cNvSpPr>
          <p:nvPr/>
        </p:nvSpPr>
        <p:spPr>
          <a:xfrm>
            <a:off x="0" y="4800600"/>
            <a:ext cx="8534400" cy="1828800"/>
          </a:xfrm>
          <a:prstGeom prst="rect">
            <a:avLst/>
          </a:prstGeom>
        </p:spPr>
        <p:txBody>
          <a:bodyPr vert="horz" anchor="t">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Times New Roman" pitchFamily="18" charset="0"/>
              </a:rPr>
              <a:t>PEOPLE  WHO  AWAITED  THE  REDEEMER</a:t>
            </a:r>
            <a:endPar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Arial" pitchFamily="34" charset="0"/>
            </a:endParaRPr>
          </a:p>
        </p:txBody>
      </p:sp>
      <p:sp>
        <p:nvSpPr>
          <p:cNvPr id="9" name="Chord 8"/>
          <p:cNvSpPr/>
          <p:nvPr/>
        </p:nvSpPr>
        <p:spPr>
          <a:xfrm rot="1474083">
            <a:off x="8018000" y="5345893"/>
            <a:ext cx="1765689" cy="1199332"/>
          </a:xfrm>
          <a:prstGeom prst="chord">
            <a:avLst>
              <a:gd name="adj1" fmla="val 2689439"/>
              <a:gd name="adj2" fmla="val 16159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0" y="5334000"/>
            <a:ext cx="685800" cy="861774"/>
          </a:xfrm>
          <a:prstGeom prst="rect">
            <a:avLst/>
          </a:prstGeom>
          <a:noFill/>
        </p:spPr>
        <p:txBody>
          <a:bodyPr wrap="square" rtlCol="0">
            <a:spAutoFit/>
          </a:bodyPr>
          <a:lstStyle/>
          <a:p>
            <a:r>
              <a:rPr lang="en-US" sz="5000" b="1" dirty="0">
                <a:latin typeface="Cooper Std Black" pitchFamily="18" charset="0"/>
              </a:rPr>
              <a:t>5</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fltVal val="0"/>
                                          </p:val>
                                        </p:tav>
                                        <p:tav tm="100000">
                                          <p:val>
                                            <p:strVal val="#ppt_w"/>
                                          </p:val>
                                        </p:tav>
                                      </p:tavLst>
                                    </p:anim>
                                    <p:anim calcmode="lin" valueType="num">
                                      <p:cBhvr>
                                        <p:cTn id="8" dur="5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7000"/>
                            </p:stCondLst>
                            <p:childTnLst>
                              <p:par>
                                <p:cTn id="15" presetID="2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9000"/>
                            </p:stCondLst>
                            <p:childTnLst>
                              <p:par>
                                <p:cTn id="20" presetID="2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838200"/>
          </a:xfrm>
        </p:spPr>
        <p:txBody>
          <a:bodyPr>
            <a:normAutofit fontScale="90000"/>
          </a:bodyPr>
          <a:lstStyle/>
          <a:p>
            <a:pPr algn="ctr"/>
            <a:r>
              <a:rPr lang="en-US" sz="3500" b="1" dirty="0">
                <a:solidFill>
                  <a:srgbClr val="FF0000"/>
                </a:solidFill>
                <a:latin typeface="Cooper Std Black" pitchFamily="18" charset="0"/>
                <a:cs typeface="Times New Roman" pitchFamily="18" charset="0"/>
              </a:rPr>
              <a:t>The churches and celebrations in the church</a:t>
            </a:r>
            <a:endParaRPr lang="en-US" sz="3500" b="1" dirty="0">
              <a:solidFill>
                <a:srgbClr val="FF0000"/>
              </a:solidFill>
              <a:latin typeface="Cooper Std Black" pitchFamily="18" charset="0"/>
              <a:cs typeface="Times New Roman" pitchFamily="18" charset="0"/>
            </a:endParaRPr>
          </a:p>
        </p:txBody>
      </p:sp>
      <p:sp>
        <p:nvSpPr>
          <p:cNvPr id="3" name="Content Placeholder 2"/>
          <p:cNvSpPr>
            <a:spLocks noGrp="1"/>
          </p:cNvSpPr>
          <p:nvPr>
            <p:ph idx="1"/>
          </p:nvPr>
        </p:nvSpPr>
        <p:spPr>
          <a:xfrm>
            <a:off x="228600" y="5029200"/>
            <a:ext cx="8763000" cy="1371600"/>
          </a:xfrm>
        </p:spPr>
        <p:txBody>
          <a:bodyPr>
            <a:noAutofit/>
          </a:bodyPr>
          <a:lstStyle/>
          <a:p>
            <a:pPr marL="0" indent="0" algn="just">
              <a:buNone/>
            </a:pPr>
            <a:r>
              <a:rPr lang="en-US" sz="2500" dirty="0">
                <a:solidFill>
                  <a:schemeClr val="tx1"/>
                </a:solidFill>
                <a:latin typeface="Arial Narrow" pitchFamily="34" charset="0"/>
                <a:cs typeface="Arial" pitchFamily="34" charset="0"/>
              </a:rPr>
              <a:t>	For the new people of God, the places of worship are known as the churches. These churches are the symbols of God’s presence. Holy Mass and other sacred rites are celebrated in the church. Those who join together in front of the altar of God are truly the people of God.</a:t>
            </a:r>
            <a:endParaRPr lang="en-US" sz="2500" dirty="0">
              <a:solidFill>
                <a:schemeClr val="tx1"/>
              </a:solidFill>
              <a:latin typeface="Arial Narrow" pitchFamily="34" charset="0"/>
              <a:cs typeface="Arial" pitchFamily="34" charset="0"/>
            </a:endParaRPr>
          </a:p>
        </p:txBody>
      </p:sp>
      <p:pic>
        <p:nvPicPr>
          <p:cNvPr id="9218" name="Picture 2" descr="D:\class psd\class 5\lesson 12\image\St.-Marys-Forane-Church-wikimedia-commons.jpg"/>
          <p:cNvPicPr>
            <a:picLocks noChangeAspect="1" noChangeArrowheads="1"/>
          </p:cNvPicPr>
          <p:nvPr/>
        </p:nvPicPr>
        <p:blipFill>
          <a:blip r:embed="rId2" cstate="print"/>
          <a:srcRect/>
          <a:stretch>
            <a:fillRect/>
          </a:stretch>
        </p:blipFill>
        <p:spPr bwMode="auto">
          <a:xfrm>
            <a:off x="1600200" y="1471749"/>
            <a:ext cx="5943600" cy="3481251"/>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276600"/>
            <a:ext cx="8763000" cy="1371600"/>
          </a:xfrm>
        </p:spPr>
        <p:txBody>
          <a:bodyPr>
            <a:noAutofit/>
          </a:bodyPr>
          <a:lstStyle/>
          <a:p>
            <a:pPr marL="0" indent="0" algn="just">
              <a:buNone/>
            </a:pPr>
            <a:r>
              <a:rPr lang="en-US" sz="2400" dirty="0">
                <a:solidFill>
                  <a:schemeClr val="tx1"/>
                </a:solidFill>
                <a:latin typeface="Arial Narrow" pitchFamily="34" charset="0"/>
                <a:cs typeface="Arial" pitchFamily="34" charset="0"/>
              </a:rPr>
              <a:t>	</a:t>
            </a:r>
            <a:r>
              <a:rPr lang="en-US" sz="2400" dirty="0">
                <a:solidFill>
                  <a:schemeClr val="tx1"/>
                </a:solidFill>
                <a:latin typeface="Arial Narrow" pitchFamily="34" charset="0"/>
                <a:cs typeface="Arial" pitchFamily="34" charset="0"/>
              </a:rPr>
              <a:t>In the church, Sabbath is celebrated on Sunday, the first day of the week. The Christians observe Sunday as Sabbath because Jesus rose from the dead on a Sunday. Sunday is to be observed by attending Holy Mass in the parish church and involving in activities of charity. This is also the day to learn more about Jesus for the people of Israel, the temple, the sacrifice, the worship and prayer, all were symbols of their relationship with God. But Jesus gave a new meaning for all these. When we participate in the customary rites and rituals of the church, we shall be mature enough to obey the precepts of Jesus. Thus let us become true disciples of Jesus.</a:t>
            </a:r>
            <a:endParaRPr lang="en-US" sz="2400" dirty="0">
              <a:solidFill>
                <a:schemeClr val="tx1"/>
              </a:solidFill>
              <a:latin typeface="Arial Narrow" pitchFamily="34" charset="0"/>
              <a:cs typeface="Arial" pitchFamily="34" charset="0"/>
            </a:endParaRPr>
          </a:p>
        </p:txBody>
      </p:sp>
      <p:pic>
        <p:nvPicPr>
          <p:cNvPr id="10242" name="Picture 2" descr="D:\class psd\class 5\lesson 12\image\Bitmap in Lesson4.cdr.jpg"/>
          <p:cNvPicPr>
            <a:picLocks noChangeAspect="1" noChangeArrowheads="1"/>
          </p:cNvPicPr>
          <p:nvPr/>
        </p:nvPicPr>
        <p:blipFill>
          <a:blip r:embed="rId2" cstate="print"/>
          <a:srcRect b="2381"/>
          <a:stretch>
            <a:fillRect/>
          </a:stretch>
        </p:blipFill>
        <p:spPr bwMode="auto">
          <a:xfrm>
            <a:off x="1981200" y="0"/>
            <a:ext cx="2945854" cy="3124200"/>
          </a:xfrm>
          <a:prstGeom prst="rect">
            <a:avLst/>
          </a:prstGeom>
          <a:noFill/>
        </p:spPr>
      </p:pic>
      <p:pic>
        <p:nvPicPr>
          <p:cNvPr id="10243" name="Picture 3" descr="D:\class psd\class 5\lesson 12\image\tumblr_mmggsgG3J91qbhp9xo1_1280.jpg"/>
          <p:cNvPicPr>
            <a:picLocks noChangeAspect="1" noChangeArrowheads="1"/>
          </p:cNvPicPr>
          <p:nvPr/>
        </p:nvPicPr>
        <p:blipFill>
          <a:blip r:embed="rId3" cstate="print"/>
          <a:srcRect b="2381"/>
          <a:stretch>
            <a:fillRect/>
          </a:stretch>
        </p:blipFill>
        <p:spPr bwMode="auto">
          <a:xfrm>
            <a:off x="4963886" y="0"/>
            <a:ext cx="4180114" cy="3124200"/>
          </a:xfrm>
          <a:prstGeom prst="rect">
            <a:avLst/>
          </a:prstGeom>
          <a:noFill/>
        </p:spPr>
      </p:pic>
      <p:pic>
        <p:nvPicPr>
          <p:cNvPr id="10244" name="Picture 4" descr="D:\class psd\class 5\lesson 12\image\sagrado-jesus copy.png"/>
          <p:cNvPicPr>
            <a:picLocks noChangeAspect="1" noChangeArrowheads="1"/>
          </p:cNvPicPr>
          <p:nvPr/>
        </p:nvPicPr>
        <p:blipFill>
          <a:blip r:embed="rId4" cstate="print"/>
          <a:srcRect/>
          <a:stretch>
            <a:fillRect/>
          </a:stretch>
        </p:blipFill>
        <p:spPr bwMode="auto">
          <a:xfrm>
            <a:off x="3124200" y="152400"/>
            <a:ext cx="3580446" cy="2667000"/>
          </a:xfrm>
          <a:prstGeom prst="rect">
            <a:avLst/>
          </a:prstGeom>
          <a:noFill/>
        </p:spPr>
      </p:pic>
      <p:pic>
        <p:nvPicPr>
          <p:cNvPr id="10245" name="Picture 5" descr="I:\ClASS 6\LESSON 1\IMAGE\jesus-wallpaper-desktop.jpg"/>
          <p:cNvPicPr>
            <a:picLocks noChangeAspect="1" noChangeArrowheads="1"/>
          </p:cNvPicPr>
          <p:nvPr/>
        </p:nvPicPr>
        <p:blipFill>
          <a:blip r:embed="rId5" cstate="print"/>
          <a:srcRect l="28206" t="9549" r="28825" b="1924"/>
          <a:stretch>
            <a:fillRect/>
          </a:stretch>
        </p:blipFill>
        <p:spPr bwMode="auto">
          <a:xfrm>
            <a:off x="-1" y="0"/>
            <a:ext cx="2021859" cy="31242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981200"/>
            <a:ext cx="8991600" cy="2362200"/>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0574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Let us pray</a:t>
            </a:r>
          </a:p>
        </p:txBody>
      </p:sp>
      <p:sp>
        <p:nvSpPr>
          <p:cNvPr id="5" name="Content Placeholder 2"/>
          <p:cNvSpPr>
            <a:spLocks noGrp="1"/>
          </p:cNvSpPr>
          <p:nvPr>
            <p:ph idx="1"/>
          </p:nvPr>
        </p:nvSpPr>
        <p:spPr>
          <a:xfrm>
            <a:off x="228600" y="3048000"/>
            <a:ext cx="8686800" cy="1295400"/>
          </a:xfrm>
        </p:spPr>
        <p:txBody>
          <a:bodyPr>
            <a:normAutofit/>
          </a:bodyPr>
          <a:lstStyle/>
          <a:p>
            <a:pPr marL="0" indent="0" algn="ctr">
              <a:buNone/>
            </a:pPr>
            <a:r>
              <a:rPr lang="en-US" sz="2500" dirty="0">
                <a:solidFill>
                  <a:schemeClr val="tx1"/>
                </a:solidFill>
                <a:latin typeface="Arial Narrow" pitchFamily="34" charset="0"/>
                <a:cs typeface="Arial" pitchFamily="34" charset="0"/>
              </a:rPr>
              <a:t>Almighty God, help us to behave reverently in the church and participate with piety in the Holy ceremonies.</a:t>
            </a:r>
            <a:endParaRPr lang="en-US" sz="2500" dirty="0">
              <a:solidFill>
                <a:schemeClr val="tx1"/>
              </a:solidFill>
              <a:latin typeface="Arial Narrow" pitchFamily="34" charset="0"/>
              <a:cs typeface="Arial" pitchFamily="34" charset="0"/>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que 5"/>
          <p:cNvSpPr/>
          <p:nvPr/>
        </p:nvSpPr>
        <p:spPr>
          <a:xfrm>
            <a:off x="76200" y="1981200"/>
            <a:ext cx="8991600" cy="2362200"/>
          </a:xfrm>
          <a:prstGeom prst="plaque">
            <a:avLst/>
          </a:prstGeom>
          <a:solidFill>
            <a:srgbClr val="CCE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09800"/>
            <a:ext cx="9144000" cy="838200"/>
          </a:xfrm>
        </p:spPr>
        <p:txBody>
          <a:bodyPr>
            <a:normAutofit/>
          </a:bodyPr>
          <a:lstStyle/>
          <a:p>
            <a:pPr algn="ctr"/>
            <a:r>
              <a:rPr lang="en-US" sz="3500" b="1" dirty="0">
                <a:solidFill>
                  <a:srgbClr val="0070C0"/>
                </a:solidFill>
                <a:latin typeface="Cooper Std Black" pitchFamily="18" charset="0"/>
                <a:cs typeface="Times New Roman" pitchFamily="18" charset="0"/>
              </a:rPr>
              <a:t>READ AND RECOUNT</a:t>
            </a:r>
          </a:p>
        </p:txBody>
      </p:sp>
      <p:sp>
        <p:nvSpPr>
          <p:cNvPr id="5" name="Content Placeholder 2"/>
          <p:cNvSpPr>
            <a:spLocks noGrp="1"/>
          </p:cNvSpPr>
          <p:nvPr>
            <p:ph idx="1"/>
          </p:nvPr>
        </p:nvSpPr>
        <p:spPr>
          <a:xfrm>
            <a:off x="228600" y="3200400"/>
            <a:ext cx="8001000" cy="914400"/>
          </a:xfrm>
        </p:spPr>
        <p:txBody>
          <a:bodyPr>
            <a:noAutofit/>
          </a:bodyPr>
          <a:lstStyle/>
          <a:p>
            <a:pPr algn="ctr">
              <a:buNone/>
            </a:pPr>
            <a:r>
              <a:rPr lang="en-US" sz="2500" dirty="0">
                <a:solidFill>
                  <a:schemeClr val="tx1"/>
                </a:solidFill>
                <a:latin typeface="Arial Narrow" pitchFamily="34" charset="0"/>
                <a:cs typeface="Arial" pitchFamily="34" charset="0"/>
              </a:rPr>
              <a:t>Narrate the event of the consecration of the temple at Jerusalem   (1 kings. 8:22-53)</a:t>
            </a:r>
            <a:endParaRPr lang="en-US" sz="2500" dirty="0">
              <a:solidFill>
                <a:schemeClr val="tx1"/>
              </a:solidFill>
              <a:latin typeface="Arial Narrow" pitchFamily="34" charset="0"/>
              <a:cs typeface="Arial" pitchFamily="34" charset="0"/>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 y="1981200"/>
            <a:ext cx="8991600" cy="23622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1905000"/>
            <a:ext cx="9144000" cy="838200"/>
          </a:xfrm>
        </p:spPr>
        <p:txBody>
          <a:bodyPr>
            <a:normAutofit/>
          </a:bodyPr>
          <a:lstStyle/>
          <a:p>
            <a:pPr algn="ctr"/>
            <a:r>
              <a:rPr lang="en-US" sz="3500" b="1" dirty="0">
                <a:solidFill>
                  <a:srgbClr val="00B050"/>
                </a:solidFill>
                <a:latin typeface="Cooper Std Black" pitchFamily="18" charset="0"/>
                <a:cs typeface="Times New Roman" pitchFamily="18" charset="0"/>
              </a:rPr>
              <a:t>WORD OF GOD FOR GUIDANCE</a:t>
            </a:r>
          </a:p>
        </p:txBody>
      </p:sp>
      <p:sp>
        <p:nvSpPr>
          <p:cNvPr id="5" name="Content Placeholder 2"/>
          <p:cNvSpPr>
            <a:spLocks noGrp="1"/>
          </p:cNvSpPr>
          <p:nvPr>
            <p:ph idx="1"/>
          </p:nvPr>
        </p:nvSpPr>
        <p:spPr>
          <a:xfrm>
            <a:off x="2133600" y="2895600"/>
            <a:ext cx="6705600" cy="1295400"/>
          </a:xfrm>
        </p:spPr>
        <p:txBody>
          <a:bodyPr>
            <a:noAutofit/>
          </a:bodyPr>
          <a:lstStyle/>
          <a:p>
            <a:pPr algn="ctr">
              <a:buNone/>
            </a:pPr>
            <a:r>
              <a:rPr lang="en-US" sz="2500" dirty="0">
                <a:solidFill>
                  <a:schemeClr val="tx1"/>
                </a:solidFill>
                <a:latin typeface="Arial Narrow" pitchFamily="34" charset="0"/>
                <a:cs typeface="Arial" pitchFamily="34" charset="0"/>
              </a:rPr>
              <a:t>“ </a:t>
            </a:r>
            <a:r>
              <a:rPr lang="en-US" sz="2500" dirty="0">
                <a:solidFill>
                  <a:schemeClr val="tx1"/>
                </a:solidFill>
                <a:latin typeface="Arial Narrow" pitchFamily="34" charset="0"/>
                <a:cs typeface="Arial" pitchFamily="34" charset="0"/>
              </a:rPr>
              <a:t>Blessed are those who dwell in the house of God ” (Psalm. 84:4).</a:t>
            </a:r>
            <a:endParaRPr lang="en-US" sz="2500" dirty="0">
              <a:solidFill>
                <a:schemeClr val="tx1"/>
              </a:solidFill>
              <a:latin typeface="Arial Narrow" pitchFamily="34" charset="0"/>
              <a:cs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228600" y="2895600"/>
            <a:ext cx="1680882" cy="1143000"/>
          </a:xfrm>
          <a:prstGeom prst="rect">
            <a:avLst/>
          </a:prstGeom>
          <a:noFill/>
          <a:ln w="9525">
            <a:noFill/>
            <a:miter lim="800000"/>
            <a:headEnd/>
            <a:tailEnd/>
          </a:ln>
          <a:effectLst/>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990600" y="1981200"/>
            <a:ext cx="7239000" cy="28956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200" y="2209800"/>
            <a:ext cx="8991600" cy="23622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286000"/>
            <a:ext cx="9144000" cy="838200"/>
          </a:xfrm>
        </p:spPr>
        <p:txBody>
          <a:bodyPr>
            <a:normAutofit/>
          </a:bodyPr>
          <a:lstStyle/>
          <a:p>
            <a:pPr algn="ctr"/>
            <a:r>
              <a:rPr lang="en-US" sz="3500" b="1" dirty="0">
                <a:solidFill>
                  <a:srgbClr val="FF00FF"/>
                </a:solidFill>
                <a:latin typeface="Cooper Std Black" pitchFamily="18" charset="0"/>
                <a:cs typeface="Times New Roman" pitchFamily="18" charset="0"/>
              </a:rPr>
              <a:t>MY DECISION</a:t>
            </a:r>
          </a:p>
        </p:txBody>
      </p:sp>
      <p:sp>
        <p:nvSpPr>
          <p:cNvPr id="5" name="Content Placeholder 2"/>
          <p:cNvSpPr>
            <a:spLocks noGrp="1"/>
          </p:cNvSpPr>
          <p:nvPr>
            <p:ph idx="1"/>
          </p:nvPr>
        </p:nvSpPr>
        <p:spPr>
          <a:xfrm>
            <a:off x="990600" y="3124200"/>
            <a:ext cx="7315200" cy="914400"/>
          </a:xfrm>
        </p:spPr>
        <p:txBody>
          <a:bodyPr>
            <a:noAutofit/>
          </a:bodyPr>
          <a:lstStyle/>
          <a:p>
            <a:pPr marL="0" indent="0" algn="ctr">
              <a:buNone/>
            </a:pPr>
            <a:r>
              <a:rPr lang="en-US" sz="2500" dirty="0">
                <a:solidFill>
                  <a:schemeClr val="tx1"/>
                </a:solidFill>
                <a:latin typeface="Arial Narrow" pitchFamily="34" charset="0"/>
                <a:cs typeface="Arial" pitchFamily="34" charset="0"/>
              </a:rPr>
              <a:t>Participating in the Holy mass, attending Sunday school and doing good to others, I will observe Sunday as a Holy day.</a:t>
            </a:r>
            <a:endParaRPr lang="en-US" sz="2500" dirty="0">
              <a:solidFill>
                <a:schemeClr val="tx1"/>
              </a:solidFill>
              <a:latin typeface="Arial Narrow" pitchFamily="34" charset="0"/>
              <a:cs typeface="Arial" pitchFamily="34" charset="0"/>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04800"/>
            <a:ext cx="9144000" cy="838200"/>
          </a:xfrm>
        </p:spPr>
        <p:txBody>
          <a:bodyPr>
            <a:normAutofit/>
          </a:bodyPr>
          <a:lstStyle/>
          <a:p>
            <a:pPr algn="ctr"/>
            <a:r>
              <a:rPr lang="en-US" sz="3500" b="1" dirty="0">
                <a:solidFill>
                  <a:srgbClr val="002060"/>
                </a:solidFill>
                <a:latin typeface="Cooper Std Black" pitchFamily="18" charset="0"/>
                <a:cs typeface="Times New Roman" pitchFamily="18" charset="0"/>
              </a:rPr>
              <a:t>LET US DO</a:t>
            </a:r>
          </a:p>
        </p:txBody>
      </p:sp>
      <p:sp>
        <p:nvSpPr>
          <p:cNvPr id="5" name="Content Placeholder 2"/>
          <p:cNvSpPr>
            <a:spLocks noGrp="1"/>
          </p:cNvSpPr>
          <p:nvPr>
            <p:ph idx="1"/>
          </p:nvPr>
        </p:nvSpPr>
        <p:spPr>
          <a:xfrm>
            <a:off x="0" y="1219200"/>
            <a:ext cx="9144000" cy="914400"/>
          </a:xfrm>
        </p:spPr>
        <p:txBody>
          <a:bodyPr>
            <a:noAutofit/>
          </a:bodyPr>
          <a:lstStyle/>
          <a:p>
            <a:pPr algn="ctr">
              <a:buNone/>
            </a:pPr>
            <a:r>
              <a:rPr lang="en-US" sz="2500" dirty="0">
                <a:solidFill>
                  <a:schemeClr val="tx1"/>
                </a:solidFill>
                <a:latin typeface="Arial Narrow" pitchFamily="34" charset="0"/>
                <a:cs typeface="Arial" pitchFamily="34" charset="0"/>
              </a:rPr>
              <a:t>Write the first four sentences of psalm 84</a:t>
            </a:r>
            <a:endParaRPr lang="en-US" sz="2000" dirty="0">
              <a:solidFill>
                <a:schemeClr val="tx1"/>
              </a:solidFill>
              <a:latin typeface="Arial Narrow" pitchFamily="34" charset="0"/>
              <a:cs typeface="Arial" pitchFamily="34" charset="0"/>
            </a:endParaRPr>
          </a:p>
        </p:txBody>
      </p:sp>
      <p:pic>
        <p:nvPicPr>
          <p:cNvPr id="11266" name="Picture 2" descr="C:\Users\user\Desktop\6a00e393365db38834015435e62d89970c-500wi.jpg"/>
          <p:cNvPicPr>
            <a:picLocks noChangeAspect="1" noChangeArrowheads="1"/>
          </p:cNvPicPr>
          <p:nvPr/>
        </p:nvPicPr>
        <p:blipFill>
          <a:blip r:embed="rId2" cstate="print"/>
          <a:srcRect t="31694"/>
          <a:stretch>
            <a:fillRect/>
          </a:stretch>
        </p:blipFill>
        <p:spPr bwMode="auto">
          <a:xfrm>
            <a:off x="0" y="2286000"/>
            <a:ext cx="9144000" cy="4572000"/>
          </a:xfrm>
          <a:prstGeom prst="rect">
            <a:avLst/>
          </a:prstGeom>
          <a:noFill/>
        </p:spPr>
      </p:pic>
      <p:pic>
        <p:nvPicPr>
          <p:cNvPr id="11267" name="Picture 3" descr="C:\Users\user\Desktop\8.png"/>
          <p:cNvPicPr>
            <a:picLocks noChangeAspect="1" noChangeArrowheads="1"/>
          </p:cNvPicPr>
          <p:nvPr/>
        </p:nvPicPr>
        <p:blipFill>
          <a:blip r:embed="rId3" cstate="print"/>
          <a:srcRect/>
          <a:stretch>
            <a:fillRect/>
          </a:stretch>
        </p:blipFill>
        <p:spPr bwMode="auto">
          <a:xfrm>
            <a:off x="533400" y="4495800"/>
            <a:ext cx="2174875" cy="2174875"/>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143000"/>
            <a:ext cx="9144000" cy="502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1600200"/>
            <a:ext cx="9144000" cy="838200"/>
          </a:xfrm>
        </p:spPr>
        <p:txBody>
          <a:bodyPr>
            <a:normAutofit/>
          </a:bodyPr>
          <a:lstStyle/>
          <a:p>
            <a:pPr algn="ctr"/>
            <a:r>
              <a:rPr lang="en-US" sz="3000" b="1" dirty="0">
                <a:solidFill>
                  <a:srgbClr val="FF00FF"/>
                </a:solidFill>
                <a:latin typeface="Cooper Std Black" pitchFamily="18" charset="0"/>
                <a:cs typeface="Times New Roman" pitchFamily="18" charset="0"/>
              </a:rPr>
              <a:t>LET US FIND OUT THE ANSWER</a:t>
            </a:r>
          </a:p>
        </p:txBody>
      </p:sp>
      <p:sp>
        <p:nvSpPr>
          <p:cNvPr id="5" name="Content Placeholder 2"/>
          <p:cNvSpPr>
            <a:spLocks noGrp="1"/>
          </p:cNvSpPr>
          <p:nvPr>
            <p:ph idx="1"/>
          </p:nvPr>
        </p:nvSpPr>
        <p:spPr>
          <a:xfrm>
            <a:off x="228600" y="2743200"/>
            <a:ext cx="8686800" cy="2133600"/>
          </a:xfrm>
        </p:spPr>
        <p:txBody>
          <a:bodyPr>
            <a:noAutofit/>
          </a:bodyPr>
          <a:lstStyle/>
          <a:p>
            <a:pPr marL="457200" indent="-457200">
              <a:lnSpc>
                <a:spcPct val="150000"/>
              </a:lnSpc>
              <a:buNone/>
            </a:pPr>
            <a:r>
              <a:rPr lang="en-US" sz="2500" dirty="0">
                <a:solidFill>
                  <a:schemeClr val="tx1"/>
                </a:solidFill>
                <a:latin typeface="Arial Narrow" pitchFamily="34" charset="0"/>
                <a:cs typeface="Arial" pitchFamily="34" charset="0"/>
              </a:rPr>
              <a:t>1.	</a:t>
            </a:r>
            <a:r>
              <a:rPr lang="en-US" sz="2500" dirty="0">
                <a:solidFill>
                  <a:schemeClr val="tx1"/>
                </a:solidFill>
                <a:latin typeface="Arial Narrow" pitchFamily="34" charset="0"/>
                <a:cs typeface="Arial" pitchFamily="34" charset="0"/>
              </a:rPr>
              <a:t>What is the importance of the temple of Jerusalem?</a:t>
            </a:r>
            <a:endParaRPr lang="en-US" sz="2500" dirty="0">
              <a:solidFill>
                <a:schemeClr val="tx1"/>
              </a:solidFill>
              <a:latin typeface="Arial Narrow" pitchFamily="34" charset="0"/>
              <a:cs typeface="Arial" pitchFamily="34" charset="0"/>
            </a:endParaRPr>
          </a:p>
          <a:p>
            <a:pPr marL="457200" indent="-457200" algn="just">
              <a:lnSpc>
                <a:spcPct val="150000"/>
              </a:lnSpc>
              <a:buNone/>
            </a:pPr>
            <a:r>
              <a:rPr lang="en-US" sz="2500" dirty="0">
                <a:solidFill>
                  <a:schemeClr val="tx1"/>
                </a:solidFill>
                <a:latin typeface="Arial Narrow" pitchFamily="34" charset="0"/>
                <a:cs typeface="Arial" pitchFamily="34" charset="0"/>
              </a:rPr>
              <a:t>2.	</a:t>
            </a:r>
            <a:r>
              <a:rPr lang="en-US" sz="2500" dirty="0">
                <a:solidFill>
                  <a:schemeClr val="tx1"/>
                </a:solidFill>
                <a:latin typeface="Arial Narrow" pitchFamily="34" charset="0"/>
                <a:cs typeface="Arial" pitchFamily="34" charset="0"/>
              </a:rPr>
              <a:t>How did the name synagogue come into being?</a:t>
            </a:r>
            <a:endParaRPr lang="en-US" sz="2500" dirty="0">
              <a:solidFill>
                <a:schemeClr val="tx1"/>
              </a:solidFill>
              <a:latin typeface="Arial Narrow" pitchFamily="34" charset="0"/>
              <a:cs typeface="Arial" pitchFamily="34" charset="0"/>
            </a:endParaRPr>
          </a:p>
          <a:p>
            <a:pPr marL="457200" indent="-457200">
              <a:lnSpc>
                <a:spcPct val="150000"/>
              </a:lnSpc>
              <a:buNone/>
            </a:pPr>
            <a:r>
              <a:rPr lang="en-US" sz="2500" dirty="0">
                <a:solidFill>
                  <a:schemeClr val="tx1"/>
                </a:solidFill>
                <a:latin typeface="Arial Narrow" pitchFamily="34" charset="0"/>
                <a:cs typeface="Arial" pitchFamily="34" charset="0"/>
              </a:rPr>
              <a:t>3.	</a:t>
            </a:r>
            <a:r>
              <a:rPr lang="en-US" sz="2500" dirty="0">
                <a:solidFill>
                  <a:schemeClr val="tx1"/>
                </a:solidFill>
                <a:latin typeface="Arial Narrow" pitchFamily="34" charset="0"/>
                <a:cs typeface="Arial" pitchFamily="34" charset="0"/>
              </a:rPr>
              <a:t>On the basis of the content, how are the psalms divided?</a:t>
            </a:r>
            <a:endParaRPr lang="en-US" sz="2500" dirty="0">
              <a:solidFill>
                <a:schemeClr val="tx1"/>
              </a:solidFill>
              <a:latin typeface="Arial Narrow" pitchFamily="34" charset="0"/>
              <a:cs typeface="Arial" pitchFamily="34" charset="0"/>
            </a:endParaRPr>
          </a:p>
          <a:p>
            <a:pPr marL="457200" indent="-457200">
              <a:lnSpc>
                <a:spcPct val="150000"/>
              </a:lnSpc>
              <a:buNone/>
            </a:pPr>
            <a:r>
              <a:rPr lang="en-US" sz="2500" dirty="0">
                <a:solidFill>
                  <a:schemeClr val="tx1"/>
                </a:solidFill>
                <a:latin typeface="Arial Narrow" pitchFamily="34" charset="0"/>
                <a:cs typeface="Arial" pitchFamily="34" charset="0"/>
              </a:rPr>
              <a:t>4.	What were the intentions for which the Israelites offered sacrifices?</a:t>
            </a:r>
          </a:p>
          <a:p>
            <a:pPr marL="457200" indent="-457200">
              <a:lnSpc>
                <a:spcPct val="150000"/>
              </a:lnSpc>
              <a:buNone/>
            </a:pPr>
            <a:r>
              <a:rPr lang="en-US" sz="2500" dirty="0">
                <a:solidFill>
                  <a:schemeClr val="tx1"/>
                </a:solidFill>
                <a:latin typeface="Arial Narrow" pitchFamily="34" charset="0"/>
                <a:cs typeface="Arial" pitchFamily="34" charset="0"/>
              </a:rPr>
              <a:t>5.	How should we keep Sunday Holy?</a:t>
            </a:r>
            <a:endParaRPr lang="en-US" sz="2500" dirty="0">
              <a:solidFill>
                <a:schemeClr val="tx1"/>
              </a:solidFill>
              <a:latin typeface="Arial Narrow" pitchFamily="34" charset="0"/>
              <a:cs typeface="Arial" pitchFamily="34" charset="0"/>
            </a:endParaRPr>
          </a:p>
        </p:txBody>
      </p:sp>
      <p:sp>
        <p:nvSpPr>
          <p:cNvPr id="7" name="Rectangle 6"/>
          <p:cNvSpPr/>
          <p:nvPr/>
        </p:nvSpPr>
        <p:spPr>
          <a:xfrm>
            <a:off x="0" y="1981200"/>
            <a:ext cx="914400" cy="1524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8229600" y="1981200"/>
            <a:ext cx="914400" cy="1524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6" name="Picture 4" descr="C:\Users\user\Desktop\vadafone\G_Multi01.gif"/>
          <p:cNvPicPr>
            <a:picLocks noChangeAspect="1" noChangeArrowheads="1" noCrop="1"/>
          </p:cNvPicPr>
          <p:nvPr/>
        </p:nvPicPr>
        <p:blipFill>
          <a:blip r:embed="rId2" cstate="print"/>
          <a:srcRect/>
          <a:stretch>
            <a:fillRect/>
          </a:stretch>
        </p:blipFill>
        <p:spPr bwMode="auto">
          <a:xfrm>
            <a:off x="1828800" y="1600200"/>
            <a:ext cx="5410200" cy="3657600"/>
          </a:xfrm>
          <a:prstGeom prst="rect">
            <a:avLst/>
          </a:prstGeom>
          <a:noFill/>
        </p:spPr>
      </p:pic>
      <p:pic>
        <p:nvPicPr>
          <p:cNvPr id="9" name="Picture 2" descr="C:\Users\user\Desktop\SMCC PHOTO\Candle-06-june.gif"/>
          <p:cNvPicPr>
            <a:picLocks noChangeAspect="1" noChangeArrowheads="1" noCrop="1"/>
          </p:cNvPicPr>
          <p:nvPr/>
        </p:nvPicPr>
        <p:blipFill>
          <a:blip r:embed="rId3" cstate="print"/>
          <a:srcRect/>
          <a:stretch>
            <a:fillRect/>
          </a:stretch>
        </p:blipFill>
        <p:spPr bwMode="auto">
          <a:xfrm>
            <a:off x="3810000" y="1357544"/>
            <a:ext cx="1524000" cy="2071456"/>
          </a:xfrm>
          <a:prstGeom prst="rect">
            <a:avLst/>
          </a:prstGeom>
          <a:noFill/>
        </p:spPr>
      </p:pic>
      <p:sp>
        <p:nvSpPr>
          <p:cNvPr id="5" name="Rectangle 4"/>
          <p:cNvSpPr/>
          <p:nvPr/>
        </p:nvSpPr>
        <p:spPr>
          <a:xfrm>
            <a:off x="914400" y="4343400"/>
            <a:ext cx="7315200" cy="124649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Thank </a:t>
            </a:r>
            <a:r>
              <a:rPr lang="en-US" sz="7500" b="1"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you</a:t>
            </a:r>
            <a:endPar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endParaRPr>
          </a:p>
        </p:txBody>
      </p:sp>
      <p:pic>
        <p:nvPicPr>
          <p:cNvPr id="14" name="Picture 8" descr="mobile 032"/>
          <p:cNvPicPr>
            <a:picLocks noChangeAspect="1" noChangeArrowheads="1" noCrop="1"/>
          </p:cNvPicPr>
          <p:nvPr/>
        </p:nvPicPr>
        <p:blipFill>
          <a:blip r:embed="rId4" cstate="print"/>
          <a:srcRect/>
          <a:stretch>
            <a:fillRect/>
          </a:stretch>
        </p:blipFill>
        <p:spPr bwMode="auto">
          <a:xfrm rot="19266774">
            <a:off x="3962138" y="3504262"/>
            <a:ext cx="1257057" cy="928432"/>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12" dur="2000" fill="hold"/>
                                        <p:tgtEl>
                                          <p:spTgt spid="14"/>
                                        </p:tgtEl>
                                        <p:attrNameLst>
                                          <p:attrName>ppt_x</p:attrName>
                                          <p:attrName>ppt_y</p:attrName>
                                        </p:attrNameLst>
                                      </p:cBhvr>
                                    </p:animMotion>
                                  </p:childTnLst>
                                </p:cTn>
                              </p:par>
                            </p:childTnLst>
                          </p:cTn>
                        </p:par>
                        <p:par>
                          <p:cTn id="13" fill="hold">
                            <p:stCondLst>
                              <p:cond delay="2000"/>
                            </p:stCondLst>
                            <p:childTnLst>
                              <p:par>
                                <p:cTn id="14" presetID="26" presetClass="emph" presetSubtype="0" fill="hold" grpId="1" nodeType="afterEffect">
                                  <p:stCondLst>
                                    <p:cond delay="0"/>
                                  </p:stCondLst>
                                  <p:iterate type="lt">
                                    <p:tmPct val="0"/>
                                  </p:iterate>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76200"/>
            <a:ext cx="8839200" cy="1143000"/>
          </a:xfrm>
        </p:spPr>
        <p:txBody>
          <a:bodyPr>
            <a:normAutofit fontScale="77500" lnSpcReduction="20000"/>
          </a:bodyPr>
          <a:lstStyle/>
          <a:p>
            <a:pPr algn="ctr"/>
            <a:r>
              <a:rPr lang="en-US" sz="3000" b="1" dirty="0">
                <a:solidFill>
                  <a:schemeClr val="tx1"/>
                </a:solidFill>
                <a:latin typeface="Cooper Std Black" pitchFamily="18" charset="0"/>
                <a:cs typeface="Times New Roman" pitchFamily="18" charset="0"/>
              </a:rPr>
              <a:t>LESSON 12</a:t>
            </a:r>
          </a:p>
          <a:p>
            <a:pPr algn="ctr"/>
            <a:r>
              <a:rPr lang="en-US" sz="3900" b="1" u="sng" dirty="0">
                <a:solidFill>
                  <a:srgbClr val="FF0000"/>
                </a:solidFill>
                <a:latin typeface="Cooper Std Black" pitchFamily="18" charset="0"/>
                <a:ea typeface="Ebrima" pitchFamily="2" charset="0"/>
                <a:cs typeface="Times New Roman" pitchFamily="18" charset="0"/>
              </a:rPr>
              <a:t>PRAYERS AND SACRIFICES OF ISRAEL</a:t>
            </a:r>
          </a:p>
        </p:txBody>
      </p:sp>
      <p:pic>
        <p:nvPicPr>
          <p:cNvPr id="1026" name="Picture 2" descr="C:\Users\user\Desktop\elijah-calls-fire-from-heaven.jpg"/>
          <p:cNvPicPr>
            <a:picLocks noChangeAspect="1" noChangeArrowheads="1"/>
          </p:cNvPicPr>
          <p:nvPr/>
        </p:nvPicPr>
        <p:blipFill>
          <a:blip r:embed="rId2" cstate="print"/>
          <a:srcRect t="4166"/>
          <a:stretch>
            <a:fillRect/>
          </a:stretch>
        </p:blipFill>
        <p:spPr bwMode="auto">
          <a:xfrm>
            <a:off x="914400" y="1600200"/>
            <a:ext cx="7315200" cy="52578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505200"/>
            <a:ext cx="8686800" cy="1295400"/>
          </a:xfrm>
        </p:spPr>
        <p:txBody>
          <a:bodyPr>
            <a:noAutofit/>
          </a:bodyPr>
          <a:lstStyle/>
          <a:p>
            <a:pPr marL="0" indent="0" algn="just">
              <a:buNone/>
            </a:pPr>
            <a:r>
              <a:rPr lang="en-US" sz="2500" dirty="0">
                <a:solidFill>
                  <a:schemeClr val="tx1"/>
                </a:solidFill>
                <a:latin typeface="Arial Narrow" pitchFamily="34" charset="0"/>
                <a:cs typeface="Arial" pitchFamily="34" charset="0"/>
              </a:rPr>
              <a:t>	Prayer is conversation with God. Praise and worship to glorify God are also forms of prayer. Prayer includes our supplication to God as well. According to the Old testament, calling upon the name of God in itself is prayer. “ At that time people began to invoke the name of the Lord” (Gen.4:26). Even after building the alter for sacrifice, the patriarchs were also in the habit of invoking God’s name. Gen. 12:8;26:25). They also used to pray in private, individually. They prayed in the morning and in the evening (Deut. 6:4-6).</a:t>
            </a:r>
            <a:endParaRPr lang="en-US" sz="2500" dirty="0">
              <a:solidFill>
                <a:srgbClr val="00B0F0"/>
              </a:solidFill>
              <a:latin typeface="Arial Narrow" pitchFamily="34" charset="0"/>
              <a:cs typeface="Arial" pitchFamily="34" charset="0"/>
            </a:endParaRPr>
          </a:p>
        </p:txBody>
      </p:sp>
      <p:pic>
        <p:nvPicPr>
          <p:cNvPr id="2050" name="Picture 2" descr="C:\Users\user\Desktop\jeroboam_golden_calf_eekhout_b.jpg"/>
          <p:cNvPicPr>
            <a:picLocks noChangeAspect="1" noChangeArrowheads="1"/>
          </p:cNvPicPr>
          <p:nvPr/>
        </p:nvPicPr>
        <p:blipFill>
          <a:blip r:embed="rId2" cstate="print"/>
          <a:srcRect l="1729" t="4444" r="1431" b="4444"/>
          <a:stretch>
            <a:fillRect/>
          </a:stretch>
        </p:blipFill>
        <p:spPr bwMode="auto">
          <a:xfrm>
            <a:off x="2250688" y="0"/>
            <a:ext cx="4683512" cy="34290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The temple</a:t>
            </a:r>
          </a:p>
        </p:txBody>
      </p:sp>
      <p:sp>
        <p:nvSpPr>
          <p:cNvPr id="3" name="Content Placeholder 2"/>
          <p:cNvSpPr>
            <a:spLocks noGrp="1"/>
          </p:cNvSpPr>
          <p:nvPr>
            <p:ph idx="1"/>
          </p:nvPr>
        </p:nvSpPr>
        <p:spPr>
          <a:xfrm>
            <a:off x="228600" y="3886200"/>
            <a:ext cx="8686800" cy="1828800"/>
          </a:xfrm>
        </p:spPr>
        <p:txBody>
          <a:bodyPr>
            <a:noAutofit/>
          </a:bodyPr>
          <a:lstStyle/>
          <a:p>
            <a:pPr marL="0" indent="0" algn="just">
              <a:buNone/>
            </a:pPr>
            <a:r>
              <a:rPr lang="en-US" sz="2500" dirty="0">
                <a:solidFill>
                  <a:schemeClr val="tx1"/>
                </a:solidFill>
                <a:latin typeface="Arial Narrow" pitchFamily="34" charset="0"/>
                <a:cs typeface="Arial" pitchFamily="34" charset="0"/>
              </a:rPr>
              <a:t>	The art of the covenant was the symbol of the presence of God in the midst of the people of Israel. Having reached Canaan, they put up the ark in </a:t>
            </a:r>
            <a:r>
              <a:rPr lang="en-US" sz="2500" dirty="0" err="1">
                <a:solidFill>
                  <a:schemeClr val="tx1"/>
                </a:solidFill>
                <a:latin typeface="Arial Narrow" pitchFamily="34" charset="0"/>
                <a:cs typeface="Arial" pitchFamily="34" charset="0"/>
              </a:rPr>
              <a:t>Gilgal</a:t>
            </a:r>
            <a:r>
              <a:rPr lang="en-US" sz="2500" dirty="0">
                <a:solidFill>
                  <a:schemeClr val="tx1"/>
                </a:solidFill>
                <a:latin typeface="Arial Narrow" pitchFamily="34" charset="0"/>
                <a:cs typeface="Arial" pitchFamily="34" charset="0"/>
              </a:rPr>
              <a:t>. Later shifted to places like Bethel and Shiloh and was kept in a special tent or booth. Those places thus became the </a:t>
            </a:r>
            <a:r>
              <a:rPr lang="en-US" sz="2500" dirty="0" err="1">
                <a:solidFill>
                  <a:schemeClr val="tx1"/>
                </a:solidFill>
                <a:latin typeface="Arial Narrow" pitchFamily="34" charset="0"/>
                <a:cs typeface="Arial" pitchFamily="34" charset="0"/>
              </a:rPr>
              <a:t>centres</a:t>
            </a:r>
            <a:r>
              <a:rPr lang="en-US" sz="2500" dirty="0">
                <a:solidFill>
                  <a:schemeClr val="tx1"/>
                </a:solidFill>
                <a:latin typeface="Arial Narrow" pitchFamily="34" charset="0"/>
                <a:cs typeface="Arial" pitchFamily="34" charset="0"/>
              </a:rPr>
              <a:t> of worship. King David wished to erect a suitable temple to house the Ark of the Covenant.  But it was Solomon the son of David who got God’s grace to accomplish the act of erecting a temple.</a:t>
            </a:r>
          </a:p>
        </p:txBody>
      </p:sp>
      <p:pic>
        <p:nvPicPr>
          <p:cNvPr id="3076" name="Picture 4" descr="D:\class psd\class 5\lesson 12\image\temple1.jpg"/>
          <p:cNvPicPr>
            <a:picLocks noChangeAspect="1" noChangeArrowheads="1"/>
          </p:cNvPicPr>
          <p:nvPr/>
        </p:nvPicPr>
        <p:blipFill>
          <a:blip r:embed="rId2" cstate="print"/>
          <a:srcRect/>
          <a:stretch>
            <a:fillRect/>
          </a:stretch>
        </p:blipFill>
        <p:spPr bwMode="auto">
          <a:xfrm>
            <a:off x="2133600" y="1066800"/>
            <a:ext cx="4897803" cy="28194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normAutofit/>
          </a:bodyPr>
          <a:lstStyle/>
          <a:p>
            <a:pPr algn="ctr"/>
            <a:r>
              <a:rPr lang="en-US" sz="3500" b="1" dirty="0">
                <a:solidFill>
                  <a:srgbClr val="FF0000"/>
                </a:solidFill>
                <a:latin typeface="Cooper Std Black" pitchFamily="18" charset="0"/>
                <a:cs typeface="Times New Roman" pitchFamily="18" charset="0"/>
              </a:rPr>
              <a:t>synagogue</a:t>
            </a:r>
          </a:p>
        </p:txBody>
      </p:sp>
      <p:sp>
        <p:nvSpPr>
          <p:cNvPr id="8" name="TextBox 7"/>
          <p:cNvSpPr txBox="1"/>
          <p:nvPr/>
        </p:nvSpPr>
        <p:spPr>
          <a:xfrm>
            <a:off x="228600" y="3535501"/>
            <a:ext cx="8686800" cy="3170099"/>
          </a:xfrm>
          <a:prstGeom prst="rect">
            <a:avLst/>
          </a:prstGeom>
          <a:noFill/>
        </p:spPr>
        <p:txBody>
          <a:bodyPr wrap="square" rtlCol="0">
            <a:spAutoFit/>
          </a:bodyPr>
          <a:lstStyle/>
          <a:p>
            <a:pPr algn="just"/>
            <a:r>
              <a:rPr lang="en-US" sz="2500" dirty="0">
                <a:latin typeface="Arial Narrow" pitchFamily="34" charset="0"/>
                <a:cs typeface="Arial" pitchFamily="34" charset="0"/>
              </a:rPr>
              <a:t>	For centuries, the temple of Jerusalem was the place of worship for the Israelites. In later years the Jew (Israelites) were exiled and they were not able to have the temple as the centre for worship. They had to </a:t>
            </a:r>
            <a:r>
              <a:rPr lang="en-US" sz="2500" dirty="0">
                <a:latin typeface="Arial Narrow" pitchFamily="34" charset="0"/>
                <a:cs typeface="Arial" pitchFamily="34" charset="0"/>
              </a:rPr>
              <a:t>to</a:t>
            </a:r>
            <a:r>
              <a:rPr lang="en-US" sz="2500" dirty="0">
                <a:latin typeface="Arial Narrow" pitchFamily="34" charset="0"/>
                <a:cs typeface="Arial" pitchFamily="34" charset="0"/>
              </a:rPr>
              <a:t> find other means to conduct their worship. It was at this stage that they </a:t>
            </a:r>
            <a:r>
              <a:rPr lang="en-US" sz="2500" dirty="0">
                <a:latin typeface="Arial Narrow" pitchFamily="34" charset="0"/>
                <a:cs typeface="Arial" pitchFamily="34" charset="0"/>
              </a:rPr>
              <a:t>built </a:t>
            </a:r>
            <a:r>
              <a:rPr lang="en-US" sz="2500" dirty="0">
                <a:latin typeface="Arial Narrow" pitchFamily="34" charset="0"/>
                <a:cs typeface="Arial" pitchFamily="34" charset="0"/>
              </a:rPr>
              <a:t>synagogues. The word </a:t>
            </a:r>
            <a:r>
              <a:rPr lang="en-US" sz="2500" dirty="0">
                <a:latin typeface="Arial Narrow" pitchFamily="34" charset="0"/>
                <a:cs typeface="Arial" pitchFamily="34" charset="0"/>
              </a:rPr>
              <a:t>synagogue </a:t>
            </a:r>
            <a:r>
              <a:rPr lang="en-US" sz="2500" dirty="0">
                <a:latin typeface="Arial Narrow" pitchFamily="34" charset="0"/>
                <a:cs typeface="Arial" pitchFamily="34" charset="0"/>
              </a:rPr>
              <a:t>is derived from the Greed word </a:t>
            </a:r>
            <a:r>
              <a:rPr lang="en-US" sz="2500" i="1" dirty="0" err="1">
                <a:solidFill>
                  <a:srgbClr val="00B0F0"/>
                </a:solidFill>
                <a:latin typeface="Arial Narrow" pitchFamily="34" charset="0"/>
                <a:cs typeface="Arial" pitchFamily="34" charset="0"/>
              </a:rPr>
              <a:t>sunago</a:t>
            </a:r>
            <a:r>
              <a:rPr lang="en-US" sz="2500" dirty="0">
                <a:latin typeface="Arial Narrow" pitchFamily="34" charset="0"/>
                <a:cs typeface="Arial" pitchFamily="34" charset="0"/>
              </a:rPr>
              <a:t> </a:t>
            </a:r>
            <a:r>
              <a:rPr lang="en-US" sz="2500" dirty="0">
                <a:latin typeface="Arial Narrow" pitchFamily="34" charset="0"/>
                <a:cs typeface="Arial" pitchFamily="34" charset="0"/>
              </a:rPr>
              <a:t>meaning ‘get together’. Synagogues were built in a prominent place in the city or on a </a:t>
            </a:r>
            <a:r>
              <a:rPr lang="en-US" sz="2500" dirty="0">
                <a:latin typeface="Arial Narrow" pitchFamily="34" charset="0"/>
                <a:cs typeface="Arial" pitchFamily="34" charset="0"/>
              </a:rPr>
              <a:t>high </a:t>
            </a:r>
            <a:r>
              <a:rPr lang="en-US" sz="2500" dirty="0">
                <a:latin typeface="Arial Narrow" pitchFamily="34" charset="0"/>
                <a:cs typeface="Arial" pitchFamily="34" charset="0"/>
              </a:rPr>
              <a:t>place. These were built facing the holy city of Jerusalem.</a:t>
            </a:r>
            <a:endParaRPr lang="en-US" sz="2500" dirty="0">
              <a:latin typeface="Arial Narrow" pitchFamily="34" charset="0"/>
            </a:endParaRPr>
          </a:p>
        </p:txBody>
      </p:sp>
      <p:pic>
        <p:nvPicPr>
          <p:cNvPr id="4098" name="Picture 2" descr="D:\class psd\class 5\lesson 12\image\800-Ezra 5People Praying.jpg"/>
          <p:cNvPicPr>
            <a:picLocks noChangeAspect="1" noChangeArrowheads="1"/>
          </p:cNvPicPr>
          <p:nvPr/>
        </p:nvPicPr>
        <p:blipFill>
          <a:blip r:embed="rId2" cstate="print"/>
          <a:srcRect/>
          <a:stretch>
            <a:fillRect/>
          </a:stretch>
        </p:blipFill>
        <p:spPr bwMode="auto">
          <a:xfrm>
            <a:off x="1219200" y="1066800"/>
            <a:ext cx="3149599" cy="2362199"/>
          </a:xfrm>
          <a:prstGeom prst="rect">
            <a:avLst/>
          </a:prstGeom>
          <a:noFill/>
        </p:spPr>
      </p:pic>
      <p:pic>
        <p:nvPicPr>
          <p:cNvPr id="4099" name="Picture 3" descr="D:\class psd\class 5\lesson 12\image\Temple-T.jpg"/>
          <p:cNvPicPr>
            <a:picLocks noChangeAspect="1" noChangeArrowheads="1"/>
          </p:cNvPicPr>
          <p:nvPr/>
        </p:nvPicPr>
        <p:blipFill>
          <a:blip r:embed="rId3" cstate="print"/>
          <a:srcRect/>
          <a:stretch>
            <a:fillRect/>
          </a:stretch>
        </p:blipFill>
        <p:spPr bwMode="auto">
          <a:xfrm>
            <a:off x="4419601" y="1066800"/>
            <a:ext cx="3561105" cy="23622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The psalms</a:t>
            </a:r>
            <a:endParaRPr lang="en-US" sz="3500" b="1" dirty="0">
              <a:solidFill>
                <a:srgbClr val="FF0000"/>
              </a:solidFill>
              <a:latin typeface="Cooper Std Black" pitchFamily="18" charset="0"/>
              <a:cs typeface="Times New Roman" pitchFamily="18" charset="0"/>
            </a:endParaRPr>
          </a:p>
        </p:txBody>
      </p:sp>
      <p:sp>
        <p:nvSpPr>
          <p:cNvPr id="3" name="Content Placeholder 2"/>
          <p:cNvSpPr>
            <a:spLocks noGrp="1"/>
          </p:cNvSpPr>
          <p:nvPr>
            <p:ph idx="1"/>
          </p:nvPr>
        </p:nvSpPr>
        <p:spPr>
          <a:xfrm>
            <a:off x="3657600" y="1447800"/>
            <a:ext cx="5257800" cy="1676400"/>
          </a:xfrm>
        </p:spPr>
        <p:txBody>
          <a:bodyPr>
            <a:noAutofit/>
          </a:bodyPr>
          <a:lstStyle/>
          <a:p>
            <a:pPr marL="0" indent="0" algn="just">
              <a:buNone/>
            </a:pPr>
            <a:r>
              <a:rPr lang="en-US" sz="2500" dirty="0">
                <a:solidFill>
                  <a:srgbClr val="00B0F0"/>
                </a:solidFill>
                <a:latin typeface="Arial Narrow" pitchFamily="34" charset="0"/>
                <a:cs typeface="Arial" pitchFamily="34" charset="0"/>
              </a:rPr>
              <a:t>	</a:t>
            </a:r>
            <a:r>
              <a:rPr lang="en-US" sz="2500" dirty="0">
                <a:solidFill>
                  <a:srgbClr val="FF00FF"/>
                </a:solidFill>
                <a:latin typeface="Arial Narrow" pitchFamily="34" charset="0"/>
                <a:cs typeface="Arial" pitchFamily="34" charset="0"/>
              </a:rPr>
              <a:t>The Psalms are hymns or prayer songs that were produced as a result of the</a:t>
            </a:r>
            <a:r>
              <a:rPr lang="en-US" sz="2500" dirty="0">
                <a:solidFill>
                  <a:srgbClr val="00B0F0"/>
                </a:solidFill>
                <a:latin typeface="Arial Narrow" pitchFamily="34" charset="0"/>
                <a:cs typeface="Arial" pitchFamily="34" charset="0"/>
              </a:rPr>
              <a:t> </a:t>
            </a:r>
            <a:r>
              <a:rPr lang="en-US" sz="2500" dirty="0">
                <a:solidFill>
                  <a:schemeClr val="tx1"/>
                </a:solidFill>
                <a:latin typeface="Arial Narrow" pitchFamily="34" charset="0"/>
                <a:cs typeface="Arial" pitchFamily="34" charset="0"/>
              </a:rPr>
              <a:t>special life-circumstances of the people of Israel. </a:t>
            </a:r>
            <a:r>
              <a:rPr lang="en-US" sz="2500" dirty="0">
                <a:solidFill>
                  <a:srgbClr val="FF00FF"/>
                </a:solidFill>
                <a:latin typeface="Arial Narrow" pitchFamily="34" charset="0"/>
                <a:cs typeface="Arial" pitchFamily="34" charset="0"/>
              </a:rPr>
              <a:t>The Jews were in the habit of singing these psalms during festivals and pilgrimages. </a:t>
            </a:r>
            <a:r>
              <a:rPr lang="en-US" sz="2500" dirty="0">
                <a:solidFill>
                  <a:schemeClr val="tx1"/>
                </a:solidFill>
                <a:latin typeface="Arial Narrow" pitchFamily="34" charset="0"/>
                <a:cs typeface="Arial" pitchFamily="34" charset="0"/>
              </a:rPr>
              <a:t>The psalms were composed in such a way that could be sung to the accompaniment of instruments or without them. It is believed that they were composed by king David. Some of them might have been written by someone else in David’s name.</a:t>
            </a:r>
            <a:endParaRPr lang="en-US" sz="3500" dirty="0">
              <a:solidFill>
                <a:schemeClr val="tx1"/>
              </a:solidFill>
              <a:latin typeface="Arial Narrow" pitchFamily="34" charset="0"/>
              <a:cs typeface="Arial" pitchFamily="34" charset="0"/>
            </a:endParaRPr>
          </a:p>
        </p:txBody>
      </p:sp>
      <p:pic>
        <p:nvPicPr>
          <p:cNvPr id="4" name="Picture 2" descr="D:\class psd\class 5\lesson 12\image\kingdavid.png"/>
          <p:cNvPicPr>
            <a:picLocks noChangeAspect="1" noChangeArrowheads="1"/>
          </p:cNvPicPr>
          <p:nvPr/>
        </p:nvPicPr>
        <p:blipFill>
          <a:blip r:embed="rId2" cstate="print"/>
          <a:srcRect/>
          <a:stretch>
            <a:fillRect/>
          </a:stretch>
        </p:blipFill>
        <p:spPr bwMode="auto">
          <a:xfrm>
            <a:off x="0" y="1244600"/>
            <a:ext cx="3657600" cy="50038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sacrifices</a:t>
            </a:r>
            <a:endParaRPr lang="en-US" sz="3500" b="1" dirty="0">
              <a:solidFill>
                <a:srgbClr val="FF0000"/>
              </a:solidFill>
              <a:latin typeface="Cooper Std Black" pitchFamily="18" charset="0"/>
              <a:cs typeface="Times New Roman" pitchFamily="18" charset="0"/>
            </a:endParaRPr>
          </a:p>
        </p:txBody>
      </p:sp>
      <p:sp>
        <p:nvSpPr>
          <p:cNvPr id="3" name="Content Placeholder 2"/>
          <p:cNvSpPr>
            <a:spLocks noGrp="1"/>
          </p:cNvSpPr>
          <p:nvPr>
            <p:ph idx="1"/>
          </p:nvPr>
        </p:nvSpPr>
        <p:spPr>
          <a:xfrm>
            <a:off x="304800" y="2514600"/>
            <a:ext cx="8686800" cy="1524000"/>
          </a:xfrm>
        </p:spPr>
        <p:txBody>
          <a:bodyPr>
            <a:noAutofit/>
          </a:bodyPr>
          <a:lstStyle/>
          <a:p>
            <a:pPr marL="0" indent="0" algn="just">
              <a:buNone/>
            </a:pPr>
            <a:r>
              <a:rPr lang="en-US" sz="2400" dirty="0">
                <a:solidFill>
                  <a:schemeClr val="tx1"/>
                </a:solidFill>
                <a:latin typeface="Arial Narrow" pitchFamily="34" charset="0"/>
                <a:cs typeface="Arial" pitchFamily="34" charset="0"/>
              </a:rPr>
              <a:t>Right from the olden days, the people of Israel used to offer sacrifices to God. They offered sacrifices:</a:t>
            </a:r>
          </a:p>
          <a:p>
            <a:pPr marL="0" indent="0" algn="just">
              <a:buClr>
                <a:schemeClr val="tx1"/>
              </a:buClr>
              <a:buFont typeface="Wingdings" pitchFamily="2" charset="2"/>
              <a:buChar char="§"/>
            </a:pPr>
            <a:r>
              <a:rPr lang="en-US" sz="2400" dirty="0">
                <a:solidFill>
                  <a:schemeClr val="tx1"/>
                </a:solidFill>
                <a:latin typeface="Arial Narrow" pitchFamily="34" charset="0"/>
                <a:cs typeface="Arial" pitchFamily="34" charset="0"/>
              </a:rPr>
              <a:t>	</a:t>
            </a:r>
            <a:r>
              <a:rPr lang="en-US" sz="2400" dirty="0">
                <a:solidFill>
                  <a:schemeClr val="tx1"/>
                </a:solidFill>
                <a:latin typeface="Arial Narrow" pitchFamily="34" charset="0"/>
                <a:cs typeface="Arial" pitchFamily="34" charset="0"/>
              </a:rPr>
              <a:t>To praise and worship God,</a:t>
            </a:r>
          </a:p>
          <a:p>
            <a:pPr marL="0" indent="0" algn="just">
              <a:buClr>
                <a:schemeClr val="tx1"/>
              </a:buClr>
              <a:buFont typeface="Wingdings" pitchFamily="2" charset="2"/>
              <a:buChar char="§"/>
            </a:pPr>
            <a:r>
              <a:rPr lang="en-US" sz="2400" dirty="0">
                <a:solidFill>
                  <a:schemeClr val="tx1"/>
                </a:solidFill>
                <a:latin typeface="Arial Narrow" pitchFamily="34" charset="0"/>
                <a:cs typeface="Arial" pitchFamily="34" charset="0"/>
              </a:rPr>
              <a:t>	</a:t>
            </a:r>
            <a:r>
              <a:rPr lang="en-US" sz="2400" dirty="0">
                <a:solidFill>
                  <a:schemeClr val="tx1"/>
                </a:solidFill>
                <a:latin typeface="Arial Narrow" pitchFamily="34" charset="0"/>
                <a:cs typeface="Arial" pitchFamily="34" charset="0"/>
              </a:rPr>
              <a:t>To express thanks for the blessings from God,</a:t>
            </a:r>
          </a:p>
          <a:p>
            <a:pPr marL="0" indent="0" algn="just">
              <a:buClr>
                <a:schemeClr val="tx1"/>
              </a:buClr>
              <a:buFont typeface="Wingdings" pitchFamily="2" charset="2"/>
              <a:buChar char="§"/>
            </a:pPr>
            <a:r>
              <a:rPr lang="en-US" sz="2400" dirty="0">
                <a:solidFill>
                  <a:schemeClr val="tx1"/>
                </a:solidFill>
                <a:latin typeface="Arial Narrow" pitchFamily="34" charset="0"/>
                <a:cs typeface="Arial" pitchFamily="34" charset="0"/>
              </a:rPr>
              <a:t>	To do penance for the sin committed,</a:t>
            </a:r>
          </a:p>
          <a:p>
            <a:pPr marL="0" indent="0" algn="just">
              <a:buClr>
                <a:schemeClr val="tx1"/>
              </a:buClr>
              <a:buFont typeface="Wingdings" pitchFamily="2" charset="2"/>
              <a:buChar char="§"/>
            </a:pPr>
            <a:r>
              <a:rPr lang="en-US" sz="2400" dirty="0">
                <a:solidFill>
                  <a:schemeClr val="tx1"/>
                </a:solidFill>
                <a:latin typeface="Arial Narrow" pitchFamily="34" charset="0"/>
                <a:cs typeface="Arial" pitchFamily="34" charset="0"/>
              </a:rPr>
              <a:t>	To receive blessings from God.</a:t>
            </a:r>
          </a:p>
          <a:p>
            <a:pPr marL="0" indent="0" algn="just">
              <a:buNone/>
            </a:pPr>
            <a:r>
              <a:rPr lang="en-US" sz="2400" dirty="0">
                <a:solidFill>
                  <a:schemeClr val="tx1"/>
                </a:solidFill>
                <a:latin typeface="Arial Narrow" pitchFamily="34" charset="0"/>
                <a:cs typeface="Arial" pitchFamily="34" charset="0"/>
              </a:rPr>
              <a:t>	When God gave the laws to Moses, particular directions regarding the offer of sacrifices were also given. Sacrifices were offered for the whole community, or for an individual. Sacrifices on the altar in the temple were offered by the priests.</a:t>
            </a:r>
            <a:endParaRPr lang="en-US" sz="2400" dirty="0">
              <a:solidFill>
                <a:schemeClr val="tx1"/>
              </a:solidFill>
              <a:latin typeface="Arial Narrow" pitchFamily="34" charset="0"/>
              <a:cs typeface="Arial" pitchFamily="34" charset="0"/>
            </a:endParaRPr>
          </a:p>
        </p:txBody>
      </p:sp>
      <p:pic>
        <p:nvPicPr>
          <p:cNvPr id="4" name="Picture 2" descr="D:\class psd\class 5\lesson 12\image\Elijah-mormon1.jpg"/>
          <p:cNvPicPr>
            <a:picLocks noChangeAspect="1" noChangeArrowheads="1"/>
          </p:cNvPicPr>
          <p:nvPr/>
        </p:nvPicPr>
        <p:blipFill>
          <a:blip r:embed="rId2" cstate="print"/>
          <a:srcRect/>
          <a:stretch>
            <a:fillRect/>
          </a:stretch>
        </p:blipFill>
        <p:spPr bwMode="auto">
          <a:xfrm>
            <a:off x="3657600" y="1066800"/>
            <a:ext cx="2014213" cy="14478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The observance of </a:t>
            </a:r>
            <a:r>
              <a:rPr lang="en-US" sz="3500" b="1" dirty="0" err="1">
                <a:solidFill>
                  <a:srgbClr val="FF0000"/>
                </a:solidFill>
                <a:latin typeface="Cooper Std Black" pitchFamily="18" charset="0"/>
                <a:cs typeface="Times New Roman" pitchFamily="18" charset="0"/>
              </a:rPr>
              <a:t>sabbath</a:t>
            </a:r>
            <a:endParaRPr lang="en-US" sz="3500" b="1" dirty="0">
              <a:solidFill>
                <a:srgbClr val="FF0000"/>
              </a:solidFill>
              <a:latin typeface="Cooper Std Black" pitchFamily="18" charset="0"/>
              <a:cs typeface="Times New Roman" pitchFamily="18" charset="0"/>
            </a:endParaRPr>
          </a:p>
        </p:txBody>
      </p:sp>
      <p:sp>
        <p:nvSpPr>
          <p:cNvPr id="3" name="Content Placeholder 2"/>
          <p:cNvSpPr>
            <a:spLocks noGrp="1"/>
          </p:cNvSpPr>
          <p:nvPr>
            <p:ph idx="1"/>
          </p:nvPr>
        </p:nvSpPr>
        <p:spPr>
          <a:xfrm>
            <a:off x="228600" y="4648200"/>
            <a:ext cx="8686800" cy="1371600"/>
          </a:xfrm>
        </p:spPr>
        <p:txBody>
          <a:bodyPr>
            <a:noAutofit/>
          </a:bodyPr>
          <a:lstStyle/>
          <a:p>
            <a:pPr marL="0" indent="0" algn="just">
              <a:buNone/>
            </a:pPr>
            <a:r>
              <a:rPr lang="en-US" sz="2500" dirty="0">
                <a:solidFill>
                  <a:schemeClr val="tx1"/>
                </a:solidFill>
                <a:latin typeface="Arial Narrow" pitchFamily="34" charset="0"/>
                <a:cs typeface="Arial" pitchFamily="34" charset="0"/>
              </a:rPr>
              <a:t>	The meaning of the Hebrew word Sabbath is to rest or to take a break. Taking a break  from all sorts of work or </a:t>
            </a:r>
            <a:r>
              <a:rPr lang="en-US" sz="2500" dirty="0" err="1">
                <a:solidFill>
                  <a:schemeClr val="tx1"/>
                </a:solidFill>
                <a:latin typeface="Arial Narrow" pitchFamily="34" charset="0"/>
                <a:cs typeface="Arial" pitchFamily="34" charset="0"/>
              </a:rPr>
              <a:t>labour</a:t>
            </a:r>
            <a:r>
              <a:rPr lang="en-US" sz="2500" dirty="0">
                <a:solidFill>
                  <a:schemeClr val="tx1"/>
                </a:solidFill>
                <a:latin typeface="Arial Narrow" pitchFamily="34" charset="0"/>
                <a:cs typeface="Arial" pitchFamily="34" charset="0"/>
              </a:rPr>
              <a:t>. The day of Sabbath is to be spent in the service of God. The Israelites observed Sabbath on the seventh day of the week in remembrance of the seventh day rest God had taken after finishing the work of creation in six  days.</a:t>
            </a:r>
            <a:endParaRPr lang="en-US" sz="2500" dirty="0">
              <a:solidFill>
                <a:schemeClr val="tx1"/>
              </a:solidFill>
              <a:latin typeface="Arial Narrow" pitchFamily="34" charset="0"/>
              <a:cs typeface="Arial" pitchFamily="34" charset="0"/>
            </a:endParaRPr>
          </a:p>
        </p:txBody>
      </p:sp>
      <p:pic>
        <p:nvPicPr>
          <p:cNvPr id="4" name="Picture 2" descr="C:\Users\user\Desktop\creation.jpg"/>
          <p:cNvPicPr>
            <a:picLocks noChangeAspect="1" noChangeArrowheads="1"/>
          </p:cNvPicPr>
          <p:nvPr/>
        </p:nvPicPr>
        <p:blipFill>
          <a:blip r:embed="rId2" cstate="print"/>
          <a:srcRect/>
          <a:stretch>
            <a:fillRect/>
          </a:stretch>
        </p:blipFill>
        <p:spPr bwMode="auto">
          <a:xfrm>
            <a:off x="0" y="914400"/>
            <a:ext cx="9144000" cy="3679329"/>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838200"/>
          </a:xfrm>
        </p:spPr>
        <p:txBody>
          <a:bodyPr>
            <a:normAutofit/>
          </a:bodyPr>
          <a:lstStyle/>
          <a:p>
            <a:pPr algn="ctr"/>
            <a:r>
              <a:rPr lang="en-US" sz="3500" b="1" dirty="0">
                <a:solidFill>
                  <a:srgbClr val="FF0000"/>
                </a:solidFill>
                <a:latin typeface="Cooper Std Black" pitchFamily="18" charset="0"/>
                <a:cs typeface="Times New Roman" pitchFamily="18" charset="0"/>
              </a:rPr>
              <a:t>Jubilee celebration</a:t>
            </a:r>
            <a:endParaRPr lang="en-US" sz="3500" b="1" dirty="0">
              <a:solidFill>
                <a:srgbClr val="FF0000"/>
              </a:solidFill>
              <a:latin typeface="Cooper Std Black" pitchFamily="18" charset="0"/>
              <a:cs typeface="Times New Roman" pitchFamily="18" charset="0"/>
            </a:endParaRPr>
          </a:p>
        </p:txBody>
      </p:sp>
      <p:sp>
        <p:nvSpPr>
          <p:cNvPr id="3" name="Content Placeholder 2"/>
          <p:cNvSpPr>
            <a:spLocks noGrp="1"/>
          </p:cNvSpPr>
          <p:nvPr>
            <p:ph idx="1"/>
          </p:nvPr>
        </p:nvSpPr>
        <p:spPr>
          <a:xfrm>
            <a:off x="304800" y="3581400"/>
            <a:ext cx="8686800" cy="1371600"/>
          </a:xfrm>
        </p:spPr>
        <p:txBody>
          <a:bodyPr>
            <a:noAutofit/>
          </a:bodyPr>
          <a:lstStyle/>
          <a:p>
            <a:pPr marL="0" indent="0" algn="just">
              <a:buNone/>
            </a:pPr>
            <a:r>
              <a:rPr lang="en-US" sz="2400" dirty="0">
                <a:solidFill>
                  <a:schemeClr val="tx1"/>
                </a:solidFill>
                <a:latin typeface="Arial Narrow" pitchFamily="34" charset="0"/>
                <a:cs typeface="Arial" pitchFamily="34" charset="0"/>
              </a:rPr>
              <a:t>	Jubilee celebration is very important in the social life of Israel. After settling in Canaan, God commanded them that, after six years of sowing and reaping, they should observe the seventh year as Sabbath.</a:t>
            </a:r>
          </a:p>
          <a:p>
            <a:pPr marL="0" indent="0" algn="just">
              <a:buNone/>
            </a:pPr>
            <a:r>
              <a:rPr lang="en-US" sz="2400" dirty="0">
                <a:solidFill>
                  <a:schemeClr val="tx1"/>
                </a:solidFill>
                <a:latin typeface="Arial Narrow" pitchFamily="34" charset="0"/>
                <a:cs typeface="Arial" pitchFamily="34" charset="0"/>
              </a:rPr>
              <a:t>	They year that follows a series of </a:t>
            </a:r>
            <a:r>
              <a:rPr lang="en-US" sz="2400" dirty="0">
                <a:solidFill>
                  <a:schemeClr val="tx1"/>
                </a:solidFill>
                <a:latin typeface="Arial Narrow" pitchFamily="34" charset="0"/>
                <a:cs typeface="Arial" pitchFamily="34" charset="0"/>
              </a:rPr>
              <a:t>s</a:t>
            </a:r>
            <a:r>
              <a:rPr lang="en-US" sz="2400" dirty="0">
                <a:solidFill>
                  <a:schemeClr val="tx1"/>
                </a:solidFill>
                <a:latin typeface="Arial Narrow" pitchFamily="34" charset="0"/>
                <a:cs typeface="Arial" pitchFamily="34" charset="0"/>
              </a:rPr>
              <a:t>even Sabbaths is the Jubilee year. The fiftieth year shall be the jubilee year for you. That should be holy for you (Lev.25: 11-12). God also gave special instructions on how to celebrate the jubilee. The jubilee celebrations reminded them that the land belongs to God, and brotherly relationship should exist among the people.</a:t>
            </a:r>
            <a:endParaRPr lang="en-US" sz="2400" dirty="0">
              <a:solidFill>
                <a:schemeClr val="tx1"/>
              </a:solidFill>
              <a:latin typeface="Arial Narrow" pitchFamily="34" charset="0"/>
              <a:cs typeface="Arial" pitchFamily="34" charset="0"/>
            </a:endParaRPr>
          </a:p>
        </p:txBody>
      </p:sp>
      <p:pic>
        <p:nvPicPr>
          <p:cNvPr id="8194" name="Picture 2" descr="C:\Users\user\Desktop\tabernacle-003.jpg"/>
          <p:cNvPicPr>
            <a:picLocks noChangeAspect="1" noChangeArrowheads="1"/>
          </p:cNvPicPr>
          <p:nvPr/>
        </p:nvPicPr>
        <p:blipFill>
          <a:blip r:embed="rId2" cstate="print"/>
          <a:srcRect/>
          <a:stretch>
            <a:fillRect/>
          </a:stretch>
        </p:blipFill>
        <p:spPr bwMode="auto">
          <a:xfrm>
            <a:off x="2743200" y="1066800"/>
            <a:ext cx="3546015" cy="2362200"/>
          </a:xfrm>
          <a:prstGeom prst="rect">
            <a:avLst/>
          </a:prstGeom>
          <a:noFill/>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1326</TotalTime>
  <Words>181</Words>
  <Application>Microsoft Office PowerPoint</Application>
  <PresentationFormat>On-screen Show (4:3)</PresentationFormat>
  <Paragraphs>45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Trek</vt:lpstr>
      <vt:lpstr>CATECHETICAL TEXTBOOK SERIES OF THE SYRO - MALABAR CHURCH</vt:lpstr>
      <vt:lpstr>Slide 2</vt:lpstr>
      <vt:lpstr>Slide 3</vt:lpstr>
      <vt:lpstr>The temple</vt:lpstr>
      <vt:lpstr>synagogue</vt:lpstr>
      <vt:lpstr>The psalms</vt:lpstr>
      <vt:lpstr>sacrifices</vt:lpstr>
      <vt:lpstr>The observance of sabbath</vt:lpstr>
      <vt:lpstr>Jubilee celebration</vt:lpstr>
      <vt:lpstr>The churches and celebrations in the church</vt:lpstr>
      <vt:lpstr>Slide 11</vt:lpstr>
      <vt:lpstr>Let us pray</vt:lpstr>
      <vt:lpstr>READ AND RECOUNT</vt:lpstr>
      <vt:lpstr>WORD OF GOD FOR GUIDANCE</vt:lpstr>
      <vt:lpstr>MY DECISION</vt:lpstr>
      <vt:lpstr>LET US DO</vt:lpstr>
      <vt:lpstr>LET US FIND OUT THE ANSWER</vt:lpstr>
      <vt:lpstr>Slide 18</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PATH OF SALVATION-5 PEOPLE WHO AWAITED THE REDEEMER</dc:title>
  <dc:creator>Mathew K. George</dc:creator>
  <cp:lastModifiedBy>Administrator</cp:lastModifiedBy>
  <cp:revision>356</cp:revision>
  <dcterms:created xsi:type="dcterms:W3CDTF">2015-04-15T04:13:29Z</dcterms:created>
  <dcterms:modified xsi:type="dcterms:W3CDTF">2015-09-23T04:29:27Z</dcterms:modified>
</cp:coreProperties>
</file>